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8404800" cy="457200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718">
          <p15:clr>
            <a:srgbClr val="A4A3A4"/>
          </p15:clr>
        </p15:guide>
        <p15:guide id="2" orient="horz" pos="28051">
          <p15:clr>
            <a:srgbClr val="A4A3A4"/>
          </p15:clr>
        </p15:guide>
        <p15:guide id="3" orient="horz" pos="2983">
          <p15:clr>
            <a:srgbClr val="A4A3A4"/>
          </p15:clr>
        </p15:guide>
        <p15:guide id="4" pos="396">
          <p15:clr>
            <a:srgbClr val="A4A3A4"/>
          </p15:clr>
        </p15:guide>
        <p15:guide id="5" pos="238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Abou Eid" initials="" lastIdx="2" clrIdx="0"/>
  <p:cmAuthor id="1" name="Sharon Kirkpatrick" initials="SK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FF00"/>
    <a:srgbClr val="66FF66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howGuides="1">
      <p:cViewPr>
        <p:scale>
          <a:sx n="41" d="100"/>
          <a:sy n="41" d="100"/>
        </p:scale>
        <p:origin x="352" y="-80"/>
      </p:cViewPr>
      <p:guideLst>
        <p:guide orient="horz" pos="6718"/>
        <p:guide orient="horz" pos="28051"/>
        <p:guide orient="horz" pos="2983"/>
        <p:guide pos="396"/>
        <p:guide pos="23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03413" y="692150"/>
            <a:ext cx="29098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750C4B-017F-410A-B26E-63930E538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852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3865F7-3D3A-48EE-BFCA-78A857EE4F78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4202833"/>
            <a:ext cx="32645350" cy="98001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9" y="25908000"/>
            <a:ext cx="26882725" cy="1168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697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30917"/>
            <a:ext cx="34563050" cy="7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75" y="10668001"/>
            <a:ext cx="34563050" cy="301730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776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163" y="1830917"/>
            <a:ext cx="8640762" cy="3901016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75" y="1830917"/>
            <a:ext cx="25769888" cy="390101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931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30917"/>
            <a:ext cx="34563050" cy="7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5" y="10668001"/>
            <a:ext cx="34563050" cy="301730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54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9379333"/>
            <a:ext cx="32643762" cy="90805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9378084"/>
            <a:ext cx="32643762" cy="10001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30917"/>
            <a:ext cx="34563050" cy="7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76" y="10668001"/>
            <a:ext cx="17205325" cy="3017308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1" y="10668001"/>
            <a:ext cx="17205325" cy="3017308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236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30917"/>
            <a:ext cx="34563050" cy="762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10234084"/>
            <a:ext cx="16968788" cy="4265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4499167"/>
            <a:ext cx="16968788" cy="263419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9" y="10234084"/>
            <a:ext cx="16975137" cy="42650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9" y="14499167"/>
            <a:ext cx="16975137" cy="263419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58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30917"/>
            <a:ext cx="34563050" cy="7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771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75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820333"/>
            <a:ext cx="12634913" cy="77470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820334"/>
            <a:ext cx="21469350" cy="390207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9567334"/>
            <a:ext cx="12634913" cy="3127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40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6" y="32004001"/>
            <a:ext cx="23042563" cy="37782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6" y="4085167"/>
            <a:ext cx="23042563" cy="2743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6" y="35782251"/>
            <a:ext cx="23042563" cy="536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769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 userDrawn="1"/>
        </p:nvGraphicFramePr>
        <p:xfrm>
          <a:off x="31337250" y="44978638"/>
          <a:ext cx="591343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orelDRAW" r:id="rId14" imgW="8833104" imgH="310896" progId="CorelDRAW.Graphic.13">
                  <p:embed/>
                </p:oleObj>
              </mc:Choice>
              <mc:Fallback>
                <p:oleObj name="CorelDRAW" r:id="rId14" imgW="8833104" imgH="310896" progId="CorelDRAW.Graphic.1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0" y="44978638"/>
                        <a:ext cx="5913438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8288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78288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2pPr>
      <a:lvl3pPr algn="ctr" defTabSz="4078288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3pPr>
      <a:lvl4pPr algn="ctr" defTabSz="4078288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4pPr>
      <a:lvl5pPr algn="ctr" defTabSz="4078288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5pPr>
      <a:lvl6pPr marL="457200" algn="ctr" defTabSz="4078288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6pPr>
      <a:lvl7pPr marL="914400" algn="ctr" defTabSz="4078288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7pPr>
      <a:lvl8pPr marL="1371600" algn="ctr" defTabSz="4078288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8pPr>
      <a:lvl9pPr marL="1828800" algn="ctr" defTabSz="4078288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Arial" charset="0"/>
        </a:defRPr>
      </a:lvl9pPr>
    </p:titleStyle>
    <p:bodyStyle>
      <a:lvl1pPr marL="1530350" indent="-1530350" algn="l" defTabSz="4078288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  <a:cs typeface="+mn-cs"/>
        </a:defRPr>
      </a:lvl1pPr>
      <a:lvl2pPr marL="3314700" indent="-1276350" algn="l" defTabSz="4078288" rtl="0" eaLnBrk="0" fontAlgn="base" hangingPunct="0">
        <a:spcBef>
          <a:spcPct val="20000"/>
        </a:spcBef>
        <a:spcAft>
          <a:spcPct val="0"/>
        </a:spcAft>
        <a:buChar char="–"/>
        <a:defRPr sz="12400">
          <a:solidFill>
            <a:schemeClr val="tx1"/>
          </a:solidFill>
          <a:latin typeface="+mn-lt"/>
        </a:defRPr>
      </a:lvl2pPr>
      <a:lvl3pPr marL="5099050" indent="-1020763" algn="l" defTabSz="4078288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</a:defRPr>
      </a:lvl3pPr>
      <a:lvl4pPr marL="7140575" indent="-1020763" algn="l" defTabSz="4078288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180513" indent="-1020763" algn="l" defTabSz="4078288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9637713" indent="-1020763" algn="l" defTabSz="4078288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6pPr>
      <a:lvl7pPr marL="10094913" indent="-1020763" algn="l" defTabSz="4078288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7pPr>
      <a:lvl8pPr marL="10552113" indent="-1020763" algn="l" defTabSz="4078288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8pPr>
      <a:lvl9pPr marL="11009313" indent="-1020763" algn="l" defTabSz="4078288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hyperlink" Target="https://www.wcrf.org/int/blog/articles/2015/08/using-our-cancer-prevention-recommendations-dietary-patterns-research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25703213" y="8001000"/>
            <a:ext cx="12047537" cy="365299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AutoShape 51"/>
          <p:cNvSpPr>
            <a:spLocks noChangeArrowheads="1"/>
          </p:cNvSpPr>
          <p:nvPr/>
        </p:nvSpPr>
        <p:spPr bwMode="auto">
          <a:xfrm>
            <a:off x="13147675" y="8001000"/>
            <a:ext cx="12047538" cy="365299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52"/>
          <p:cNvSpPr>
            <a:spLocks noChangeArrowheads="1"/>
          </p:cNvSpPr>
          <p:nvPr/>
        </p:nvSpPr>
        <p:spPr bwMode="auto">
          <a:xfrm>
            <a:off x="628650" y="8001000"/>
            <a:ext cx="12047538" cy="365299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Text Box 54"/>
          <p:cNvSpPr txBox="1">
            <a:spLocks noChangeArrowheads="1"/>
          </p:cNvSpPr>
          <p:nvPr/>
        </p:nvSpPr>
        <p:spPr bwMode="auto">
          <a:xfrm>
            <a:off x="1310351" y="39277973"/>
            <a:ext cx="1085373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Objective</a:t>
            </a:r>
          </a:p>
        </p:txBody>
      </p:sp>
      <p:sp>
        <p:nvSpPr>
          <p:cNvPr id="2055" name="Text Box 55"/>
          <p:cNvSpPr txBox="1">
            <a:spLocks noChangeArrowheads="1"/>
          </p:cNvSpPr>
          <p:nvPr/>
        </p:nvSpPr>
        <p:spPr bwMode="auto">
          <a:xfrm>
            <a:off x="26035000" y="8350501"/>
            <a:ext cx="113792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Implications</a:t>
            </a:r>
          </a:p>
        </p:txBody>
      </p:sp>
      <p:sp>
        <p:nvSpPr>
          <p:cNvPr id="2056" name="AutoShape 56"/>
          <p:cNvSpPr>
            <a:spLocks noChangeArrowheads="1"/>
          </p:cNvSpPr>
          <p:nvPr/>
        </p:nvSpPr>
        <p:spPr bwMode="auto">
          <a:xfrm>
            <a:off x="601663" y="500063"/>
            <a:ext cx="37204650" cy="6900862"/>
          </a:xfrm>
          <a:prstGeom prst="roundRect">
            <a:avLst>
              <a:gd name="adj" fmla="val 10870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995" tIns="42497" rIns="84995" bIns="42497" anchor="ctr"/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7" name="Text Box 57"/>
          <p:cNvSpPr txBox="1">
            <a:spLocks noChangeArrowheads="1"/>
          </p:cNvSpPr>
          <p:nvPr/>
        </p:nvSpPr>
        <p:spPr bwMode="auto">
          <a:xfrm>
            <a:off x="858111" y="874445"/>
            <a:ext cx="37014991" cy="602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600" b="1" dirty="0">
                <a:solidFill>
                  <a:srgbClr val="00B050"/>
                </a:solidFill>
              </a:rPr>
              <a:t>Dietary quality and health care utilization </a:t>
            </a:r>
          </a:p>
          <a:p>
            <a:r>
              <a:rPr lang="en-US" sz="9600" b="1" dirty="0">
                <a:solidFill>
                  <a:srgbClr val="00B050"/>
                </a:solidFill>
              </a:rPr>
              <a:t>among Ontarian adults</a:t>
            </a:r>
          </a:p>
          <a:p>
            <a:endParaRPr lang="en-US" sz="2800" dirty="0"/>
          </a:p>
          <a:p>
            <a:r>
              <a:rPr lang="en-US" sz="5000" dirty="0"/>
              <a:t>Stephanie Aboueid</a:t>
            </a:r>
            <a:r>
              <a:rPr lang="en-US" sz="5000" baseline="30000" dirty="0"/>
              <a:t>1</a:t>
            </a:r>
            <a:r>
              <a:rPr lang="en-US" sz="5000" dirty="0"/>
              <a:t>*, MSc, RD; Sharon Kirkpatrick</a:t>
            </a:r>
            <a:r>
              <a:rPr lang="en-US" sz="5000" baseline="30000" dirty="0"/>
              <a:t>1</a:t>
            </a:r>
            <a:r>
              <a:rPr lang="en-US" sz="5000" dirty="0"/>
              <a:t>, PhD, RD</a:t>
            </a:r>
          </a:p>
          <a:p>
            <a:r>
              <a:rPr lang="en-US" sz="5000" baseline="30000" dirty="0"/>
              <a:t>1</a:t>
            </a:r>
            <a:r>
              <a:rPr lang="en-US" sz="5000" dirty="0"/>
              <a:t>School of Public Health and Health Systems, University of Waterloo</a:t>
            </a:r>
          </a:p>
          <a:p>
            <a:endParaRPr lang="en-US" sz="1600" dirty="0"/>
          </a:p>
          <a:p>
            <a:r>
              <a:rPr lang="en-US" sz="5000" dirty="0"/>
              <a:t>Corresponding author*: </a:t>
            </a:r>
            <a:r>
              <a:rPr lang="en-US" sz="5000" dirty="0" err="1"/>
              <a:t>seaboueid@uwaterloo.ca</a:t>
            </a:r>
            <a:endParaRPr lang="en-US" sz="5000" dirty="0"/>
          </a:p>
        </p:txBody>
      </p:sp>
      <p:sp>
        <p:nvSpPr>
          <p:cNvPr id="2059" name="Text Box 59"/>
          <p:cNvSpPr txBox="1">
            <a:spLocks noChangeArrowheads="1"/>
          </p:cNvSpPr>
          <p:nvPr/>
        </p:nvSpPr>
        <p:spPr bwMode="auto">
          <a:xfrm>
            <a:off x="14243050" y="8343900"/>
            <a:ext cx="9658350" cy="131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Methods</a:t>
            </a:r>
          </a:p>
        </p:txBody>
      </p:sp>
      <p:sp>
        <p:nvSpPr>
          <p:cNvPr id="2062" name="Text Box 62"/>
          <p:cNvSpPr txBox="1">
            <a:spLocks noChangeArrowheads="1"/>
          </p:cNvSpPr>
          <p:nvPr/>
        </p:nvSpPr>
        <p:spPr bwMode="auto">
          <a:xfrm>
            <a:off x="27331981" y="32797960"/>
            <a:ext cx="8828088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700" b="1" dirty="0"/>
              <a:t>References</a:t>
            </a:r>
          </a:p>
        </p:txBody>
      </p:sp>
      <p:sp>
        <p:nvSpPr>
          <p:cNvPr id="2064" name="Text Box 64"/>
          <p:cNvSpPr txBox="1">
            <a:spLocks noChangeArrowheads="1"/>
          </p:cNvSpPr>
          <p:nvPr/>
        </p:nvSpPr>
        <p:spPr bwMode="auto">
          <a:xfrm>
            <a:off x="1205794" y="31100926"/>
            <a:ext cx="10890250" cy="105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859" tIns="28428" rIns="56859" bIns="28428">
            <a:spAutoFit/>
          </a:bodyPr>
          <a:lstStyle>
            <a:lvl1pPr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CA" sz="3500" dirty="0"/>
          </a:p>
          <a:p>
            <a:pPr algn="l"/>
            <a:endParaRPr lang="en-US" altLang="en-US" sz="2900" dirty="0">
              <a:latin typeface="Times New Roman" pitchFamily="18" charset="0"/>
            </a:endParaRPr>
          </a:p>
        </p:txBody>
      </p:sp>
      <p:sp>
        <p:nvSpPr>
          <p:cNvPr id="2065" name="Text Box 65"/>
          <p:cNvSpPr txBox="1">
            <a:spLocks noChangeArrowheads="1"/>
          </p:cNvSpPr>
          <p:nvPr/>
        </p:nvSpPr>
        <p:spPr bwMode="auto">
          <a:xfrm>
            <a:off x="26141360" y="34321749"/>
            <a:ext cx="11039475" cy="41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859" tIns="28428" rIns="56859" bIns="28428">
            <a:spAutoFit/>
          </a:bodyPr>
          <a:lstStyle>
            <a:lvl1pPr marL="319088" indent="-319088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603250" indent="-3175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889000" indent="-319088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169988" indent="-319088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1454150" indent="-3175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1911350" indent="-3175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368550" indent="-3175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2825750" indent="-3175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282950" indent="-3175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>
              <a:lnSpc>
                <a:spcPct val="95000"/>
              </a:lnSpc>
            </a:pPr>
            <a:endParaRPr lang="en-CA" sz="2400" dirty="0"/>
          </a:p>
        </p:txBody>
      </p:sp>
      <p:sp>
        <p:nvSpPr>
          <p:cNvPr id="25" name="Text Box 68"/>
          <p:cNvSpPr txBox="1">
            <a:spLocks noChangeArrowheads="1"/>
          </p:cNvSpPr>
          <p:nvPr/>
        </p:nvSpPr>
        <p:spPr bwMode="auto">
          <a:xfrm>
            <a:off x="851358" y="8328986"/>
            <a:ext cx="114268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995" tIns="42497" rIns="84995" bIns="42497">
            <a:spAutoFit/>
          </a:bodyPr>
          <a:lstStyle>
            <a:lvl1pPr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78288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078288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Background</a:t>
            </a:r>
          </a:p>
        </p:txBody>
      </p:sp>
      <p:sp>
        <p:nvSpPr>
          <p:cNvPr id="32" name="Text Box 66"/>
          <p:cNvSpPr txBox="1">
            <a:spLocks noChangeArrowheads="1"/>
          </p:cNvSpPr>
          <p:nvPr/>
        </p:nvSpPr>
        <p:spPr bwMode="auto">
          <a:xfrm>
            <a:off x="26088101" y="18836972"/>
            <a:ext cx="11236325" cy="750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859" tIns="28428" rIns="56859" bIns="28428">
            <a:spAutoFit/>
          </a:bodyPr>
          <a:lstStyle>
            <a:lvl1pPr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3564" y="3624976"/>
            <a:ext cx="6331236" cy="4115303"/>
          </a:xfrm>
          <a:prstGeom prst="rect">
            <a:avLst/>
          </a:prstGeom>
        </p:spPr>
      </p:pic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1249853" y="40895650"/>
            <a:ext cx="10890250" cy="276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859" tIns="28428" rIns="56859" bIns="28428">
            <a:spAutoFit/>
          </a:bodyPr>
          <a:lstStyle>
            <a:lvl1pPr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4400" dirty="0"/>
              <a:t>To assess associations between the quality of dietary patterns at baseline and healthcare utilization over a five-year period among Ontarian adults. </a:t>
            </a:r>
            <a:r>
              <a:rPr lang="en-CA" sz="4400" dirty="0"/>
              <a:t> </a:t>
            </a:r>
            <a:endParaRPr lang="en-US" altLang="en-US" sz="4400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783" y="10223661"/>
            <a:ext cx="11336731" cy="23580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4400" dirty="0"/>
              <a:t>Dietary patterns: </a:t>
            </a:r>
          </a:p>
          <a:p>
            <a:pPr marL="685800" indent="-685800" algn="l">
              <a:buClr>
                <a:srgbClr val="00B050"/>
              </a:buClr>
              <a:buFont typeface="Wingdings" pitchFamily="2" charset="2"/>
              <a:buChar char="v"/>
            </a:pPr>
            <a:endParaRPr lang="en-US" sz="4400" dirty="0"/>
          </a:p>
          <a:p>
            <a:pPr marL="1143000" lvl="1" indent="-6858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Are complex and multidimensional given that humans eat a variety of foods and beverages, each contributing different mixes of nutrients, phytochemicals, and potentially, contaminants.</a:t>
            </a:r>
          </a:p>
          <a:p>
            <a:pPr marL="1143000" lvl="1" indent="-6858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1143000" lvl="1" indent="-6858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May act in synergistic, antagonistic, and additive </a:t>
            </a:r>
            <a:r>
              <a:rPr lang="en-US" sz="4400" dirty="0" smtClean="0"/>
              <a:t>ways</a:t>
            </a:r>
            <a:r>
              <a:rPr lang="en-CA" sz="4400" baseline="30000" dirty="0" smtClean="0"/>
              <a:t> </a:t>
            </a:r>
            <a:r>
              <a:rPr lang="en-US" sz="4400" dirty="0"/>
              <a:t>to influence health and disease risk</a:t>
            </a:r>
            <a:r>
              <a:rPr lang="en-US" sz="4400" dirty="0" smtClean="0"/>
              <a:t>.</a:t>
            </a:r>
            <a:r>
              <a:rPr lang="en-US" sz="4400" baseline="30000" dirty="0" smtClean="0"/>
              <a:t>1</a:t>
            </a:r>
            <a:endParaRPr lang="en-CA" sz="4400" baseline="30000" dirty="0"/>
          </a:p>
          <a:p>
            <a:pPr lvl="1" algn="l">
              <a:buClr>
                <a:schemeClr val="tx1"/>
              </a:buClr>
            </a:pPr>
            <a:endParaRPr lang="en-CA" sz="4400" baseline="30000" dirty="0"/>
          </a:p>
          <a:p>
            <a:pPr algn="l"/>
            <a:endParaRPr lang="en-US" sz="4400" dirty="0"/>
          </a:p>
          <a:p>
            <a:pPr marL="685800" indent="-6858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4400" dirty="0"/>
              <a:t>Among Canadians, suboptimal dietary intake is prevalent</a:t>
            </a:r>
            <a:r>
              <a:rPr lang="en-US" sz="4400" baseline="30000" dirty="0"/>
              <a:t>2</a:t>
            </a:r>
            <a:r>
              <a:rPr lang="en-US" sz="4400" dirty="0"/>
              <a:t> and increases risk of cancers, heart disease, and type 2 diabetes, which are among the leading causes of death.</a:t>
            </a:r>
            <a:r>
              <a:rPr lang="en-US" sz="4400" baseline="30000" dirty="0"/>
              <a:t>3</a:t>
            </a:r>
            <a:r>
              <a:rPr lang="en-CA" sz="4400" dirty="0"/>
              <a:t> </a:t>
            </a:r>
          </a:p>
          <a:p>
            <a:pPr algn="l"/>
            <a:endParaRPr lang="en-CA" sz="4400" dirty="0"/>
          </a:p>
          <a:p>
            <a:pPr marL="1143000" lvl="1" indent="-685800" algn="l">
              <a:buFont typeface="Arial"/>
              <a:buChar char="•"/>
            </a:pPr>
            <a:r>
              <a:rPr lang="en-US" sz="4400" dirty="0"/>
              <a:t>The burden of low fruit and vegetable intake </a:t>
            </a:r>
            <a:r>
              <a:rPr lang="en-US" sz="4400" i="1" dirty="0"/>
              <a:t>alone</a:t>
            </a:r>
            <a:r>
              <a:rPr lang="en-US" sz="4400" dirty="0"/>
              <a:t> is estimated at $4.4 billion per year in Canada</a:t>
            </a:r>
            <a:r>
              <a:rPr lang="en-CA" sz="4400" dirty="0"/>
              <a:t>.</a:t>
            </a:r>
            <a:r>
              <a:rPr lang="en-CA" sz="4400" baseline="30000" dirty="0"/>
              <a:t>4</a:t>
            </a:r>
            <a:endParaRPr lang="en-CA" sz="4400" dirty="0"/>
          </a:p>
          <a:p>
            <a:pPr marL="685800" indent="-685800" algn="l">
              <a:buFont typeface="Arial"/>
              <a:buChar char="•"/>
            </a:pPr>
            <a:endParaRPr lang="en-CA" sz="4400" dirty="0"/>
          </a:p>
          <a:p>
            <a:pPr marL="1143000" lvl="1" indent="-685800" algn="l">
              <a:buFont typeface="Arial"/>
              <a:buChar char="•"/>
            </a:pPr>
            <a:r>
              <a:rPr lang="en-US" sz="4400" dirty="0"/>
              <a:t>The health care costs associated with high intake of sugar-sweetened beverages are estimated at $50 billion in Canada over 25 years</a:t>
            </a:r>
            <a:r>
              <a:rPr lang="en-CA" sz="4400" dirty="0"/>
              <a:t>.</a:t>
            </a:r>
            <a:r>
              <a:rPr lang="en-CA" sz="4400" baseline="30000" dirty="0"/>
              <a:t>5</a:t>
            </a:r>
            <a:r>
              <a:rPr lang="en-CA" sz="4400" dirty="0"/>
              <a:t> </a:t>
            </a:r>
          </a:p>
          <a:p>
            <a:pPr marL="685800" indent="-685800" algn="l">
              <a:buFont typeface="Wingdings" pitchFamily="2" charset="2"/>
              <a:buChar char="v"/>
            </a:pPr>
            <a:endParaRPr lang="en-CA" sz="4400" dirty="0"/>
          </a:p>
          <a:p>
            <a:pPr marL="685800" indent="-6858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Analyses shedding light on the implications for health care utilization of suboptimal dietary patterns more holistically are lacking. </a:t>
            </a:r>
          </a:p>
          <a:p>
            <a:pPr marL="685800" indent="-685800" algn="l">
              <a:buFont typeface="Arial"/>
              <a:buChar char="•"/>
            </a:pPr>
            <a:endParaRPr lang="en-CA" sz="4400" dirty="0"/>
          </a:p>
          <a:p>
            <a:pPr marL="685800" indent="-685800" algn="l">
              <a:buFont typeface="Arial"/>
              <a:buChar char="•"/>
            </a:pPr>
            <a:endParaRPr lang="en-US" sz="4500" dirty="0"/>
          </a:p>
        </p:txBody>
      </p:sp>
      <p:sp>
        <p:nvSpPr>
          <p:cNvPr id="38" name="Text Box 64"/>
          <p:cNvSpPr txBox="1">
            <a:spLocks noChangeArrowheads="1"/>
          </p:cNvSpPr>
          <p:nvPr/>
        </p:nvSpPr>
        <p:spPr bwMode="auto">
          <a:xfrm>
            <a:off x="13785459" y="10212600"/>
            <a:ext cx="10890250" cy="3590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6859" tIns="28428" rIns="56859" bIns="28428">
            <a:spAutoFit/>
          </a:bodyPr>
          <a:lstStyle>
            <a:lvl1pPr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69913" eaLnBrk="0" hangingPunct="0">
              <a:defRPr sz="8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569913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CA" sz="4800" b="1" dirty="0">
                <a:solidFill>
                  <a:srgbClr val="00B050"/>
                </a:solidFill>
              </a:rPr>
              <a:t>Quality of dietary patterns: </a:t>
            </a:r>
          </a:p>
          <a:p>
            <a:pPr algn="l"/>
            <a:endParaRPr lang="en-CA" sz="4400" b="1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The Healthy Eating Index (HEI), which captures the quality of the overall mix of foods and drinks consumed by individuals, will be adapted for the Canadian context.</a:t>
            </a:r>
          </a:p>
          <a:p>
            <a:pPr marL="571500" indent="-571500" algn="l">
              <a:buFont typeface="Wingdings" pitchFamily="2" charset="2"/>
              <a:buChar char="v"/>
            </a:pPr>
            <a:endParaRPr lang="en-CA" sz="4400" dirty="0"/>
          </a:p>
          <a:p>
            <a:pPr marL="1314450" lvl="1" indent="-571500" algn="l">
              <a:buFont typeface="Arial" panose="020B0604020202020204" pitchFamily="34" charset="0"/>
              <a:buChar char="•"/>
            </a:pPr>
            <a:r>
              <a:rPr lang="en-CA" sz="4400" dirty="0"/>
              <a:t>Results in scores ranging from 0 to 100, with a higher score indicating  higher overall diet quality.</a:t>
            </a:r>
            <a:r>
              <a:rPr lang="en-CA" sz="4400" baseline="30000" dirty="0"/>
              <a:t>2</a:t>
            </a:r>
            <a:r>
              <a:rPr lang="en-CA" sz="4400" dirty="0"/>
              <a:t> </a:t>
            </a:r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The HEI will be applied to data for Ontario adults (n=4,229) drawn from the 2015 Canadian Community Health Survey,</a:t>
            </a:r>
            <a:r>
              <a:rPr lang="en-CA" sz="4400" baseline="30000" dirty="0"/>
              <a:t>7</a:t>
            </a:r>
            <a:r>
              <a:rPr lang="en-CA" sz="4400" dirty="0"/>
              <a:t> a representative cross-sectional survey that utilized 24-hour recalls to  comprehensively capture dietary intake. </a:t>
            </a:r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The analytic sample will include adults whose data can be linked to Ontario Health Insurance Plan (OHIP) records. </a:t>
            </a:r>
          </a:p>
          <a:p>
            <a:pPr algn="l"/>
            <a:endParaRPr lang="en-CA" sz="4400" dirty="0"/>
          </a:p>
          <a:p>
            <a:pPr algn="l"/>
            <a:r>
              <a:rPr lang="en-CA" sz="4800" b="1" dirty="0">
                <a:solidFill>
                  <a:srgbClr val="00B050"/>
                </a:solidFill>
              </a:rPr>
              <a:t>Health care utilization: </a:t>
            </a:r>
          </a:p>
          <a:p>
            <a:pPr algn="l"/>
            <a:endParaRPr lang="en-CA" sz="4400" b="1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Annual per-person health care costs will be calculated for a five-year period, 2015 to 2020.</a:t>
            </a:r>
            <a:r>
              <a:rPr lang="en-CA" sz="4400" baseline="30000" dirty="0"/>
              <a:t>8</a:t>
            </a:r>
            <a:r>
              <a:rPr lang="en-CA" sz="4400" dirty="0"/>
              <a:t> </a:t>
            </a:r>
          </a:p>
          <a:p>
            <a:pPr marL="571500" indent="-571500" algn="l">
              <a:buClr>
                <a:srgbClr val="00B050"/>
              </a:buClr>
              <a:buFont typeface="Arial"/>
              <a:buChar char="•"/>
            </a:pPr>
            <a:endParaRPr lang="en-CA" sz="4400" dirty="0"/>
          </a:p>
          <a:p>
            <a:pPr marL="131445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4400" dirty="0"/>
              <a:t>High-cost users (i.e., top 5%) at baseline will be excluded to enable a focus on future high-cost use.</a:t>
            </a:r>
            <a:r>
              <a:rPr lang="en-CA" sz="4400" baseline="30000" dirty="0"/>
              <a:t>9</a:t>
            </a:r>
          </a:p>
          <a:p>
            <a:pPr marL="131445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CA" sz="4400" baseline="30000" dirty="0"/>
          </a:p>
          <a:p>
            <a:pPr marL="1314450" lvl="1" indent="-5715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4400" dirty="0"/>
              <a:t>Prior health care utilization will be considered to allow adjustment for baseline morbidity. </a:t>
            </a:r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algn="l"/>
            <a:r>
              <a:rPr lang="en-CA" sz="4800" b="1" dirty="0">
                <a:solidFill>
                  <a:srgbClr val="00B050"/>
                </a:solidFill>
              </a:rPr>
              <a:t>Analysis: </a:t>
            </a:r>
          </a:p>
          <a:p>
            <a:pPr algn="l"/>
            <a:endParaRPr lang="en-CA" sz="4400" b="1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Longitudinal regression models will be applied to examine associations between overall diet quality and health care utilization.</a:t>
            </a:r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endParaRPr lang="en-CA" sz="4400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Subgroup analyses will be conducted to examine differences in the relevance of diet quality to health care use in relation to age, sex, income, education, food security, and baseline morbidity. </a:t>
            </a:r>
          </a:p>
          <a:p>
            <a:pPr algn="l"/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</p:txBody>
      </p:sp>
      <p:sp>
        <p:nvSpPr>
          <p:cNvPr id="9" name="Rectangle 8"/>
          <p:cNvSpPr/>
          <p:nvPr/>
        </p:nvSpPr>
        <p:spPr>
          <a:xfrm>
            <a:off x="26231209" y="10030490"/>
            <a:ext cx="11116852" cy="2379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This study will enhance our understanding of the extent to which eating patterns, considered holistically, drive health care utilization in Ontario. </a:t>
            </a:r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endParaRPr lang="en-CA" sz="4400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The findings will inform future research on the effects of dietary patterns on human and planetary health in an integrated fashion:</a:t>
            </a:r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r>
              <a:rPr lang="en-CA" sz="4400" dirty="0"/>
              <a:t>Dietary patterns also contribute to environmental degradation; for example, consumption of animal proteins is related to chronic disease risk and greenhouse gas emissions. </a:t>
            </a:r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marL="1028700" lvl="1" indent="-571500" algn="l">
              <a:buFont typeface="Arial"/>
              <a:buChar char="•"/>
            </a:pPr>
            <a:endParaRPr lang="en-CA" sz="4400" dirty="0"/>
          </a:p>
          <a:p>
            <a:pPr lvl="1" algn="l"/>
            <a:endParaRPr lang="en-CA" sz="4400" dirty="0"/>
          </a:p>
          <a:p>
            <a:pPr lvl="1" algn="l"/>
            <a:endParaRPr lang="en-CA" sz="4400" dirty="0" smtClean="0"/>
          </a:p>
          <a:p>
            <a:pPr lvl="1" algn="l"/>
            <a:endParaRPr lang="en-CA" sz="4400" dirty="0"/>
          </a:p>
          <a:p>
            <a:pPr marL="571500" indent="-571500" algn="l">
              <a:buClr>
                <a:srgbClr val="00B050"/>
              </a:buClr>
              <a:buFont typeface="Wingdings" pitchFamily="2" charset="2"/>
              <a:buChar char="v"/>
            </a:pPr>
            <a:r>
              <a:rPr lang="en-CA" sz="4400" dirty="0"/>
              <a:t>The application of systems methods may allow modelling of scenarios to shift dietary patterns and examinations of the impact of such shifts for health care use and environmental sustainability. </a:t>
            </a:r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  <a:p>
            <a:pPr marL="571500" indent="-571500" algn="l">
              <a:buFont typeface="Arial"/>
              <a:buChar char="•"/>
            </a:pPr>
            <a:endParaRPr lang="en-CA" sz="4400" dirty="0"/>
          </a:p>
        </p:txBody>
      </p:sp>
      <p:sp>
        <p:nvSpPr>
          <p:cNvPr id="3" name="Rectangle 2"/>
          <p:cNvSpPr/>
          <p:nvPr/>
        </p:nvSpPr>
        <p:spPr>
          <a:xfrm>
            <a:off x="26319302" y="34474923"/>
            <a:ext cx="10719955" cy="10710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600" dirty="0" smtClean="0">
                <a:latin typeface="Arial"/>
                <a:cs typeface="Arial"/>
              </a:rPr>
              <a:t>1. US </a:t>
            </a:r>
            <a:r>
              <a:rPr lang="en-CA" sz="2600" dirty="0">
                <a:latin typeface="Arial"/>
                <a:cs typeface="Arial"/>
              </a:rPr>
              <a:t>Departments of Agriculture and Health and Human Services. 2015 – 2020 Dietary Guidelines for Americans. </a:t>
            </a:r>
            <a:r>
              <a:rPr lang="en-US" sz="2600" dirty="0">
                <a:latin typeface="Arial"/>
                <a:cs typeface="Arial"/>
              </a:rPr>
              <a:t>http://</a:t>
            </a:r>
            <a:r>
              <a:rPr lang="en-US" sz="2600" dirty="0" err="1">
                <a:latin typeface="Arial"/>
                <a:cs typeface="Arial"/>
              </a:rPr>
              <a:t>health.gov</a:t>
            </a:r>
            <a:r>
              <a:rPr lang="en-US" sz="2600" dirty="0">
                <a:latin typeface="Arial"/>
                <a:cs typeface="Arial"/>
              </a:rPr>
              <a:t>/</a:t>
            </a:r>
            <a:r>
              <a:rPr lang="en-US" sz="2600" dirty="0" err="1">
                <a:latin typeface="Arial"/>
                <a:cs typeface="Arial"/>
              </a:rPr>
              <a:t>dietaryguidelines</a:t>
            </a:r>
            <a:r>
              <a:rPr lang="en-US" sz="2600" dirty="0">
                <a:latin typeface="Arial"/>
                <a:cs typeface="Arial"/>
              </a:rPr>
              <a:t>/2015/</a:t>
            </a:r>
            <a:r>
              <a:rPr lang="en-CA" sz="2600" dirty="0">
                <a:latin typeface="Arial"/>
                <a:cs typeface="Arial"/>
              </a:rPr>
              <a:t>. </a:t>
            </a:r>
          </a:p>
          <a:p>
            <a:pPr lvl="0" algn="l"/>
            <a:r>
              <a:rPr lang="en-US" sz="2600" dirty="0" smtClean="0">
                <a:latin typeface="Arial"/>
                <a:cs typeface="Arial"/>
              </a:rPr>
              <a:t>2</a:t>
            </a:r>
            <a:r>
              <a:rPr lang="en-US" sz="2600" dirty="0">
                <a:latin typeface="Arial"/>
                <a:cs typeface="Arial"/>
              </a:rPr>
              <a:t>. </a:t>
            </a:r>
            <a:r>
              <a:rPr lang="en-US" sz="2600" dirty="0" err="1">
                <a:latin typeface="Arial"/>
                <a:cs typeface="Arial"/>
              </a:rPr>
              <a:t>Garriguet</a:t>
            </a:r>
            <a:r>
              <a:rPr lang="en-US" sz="2600" dirty="0">
                <a:latin typeface="Arial"/>
                <a:cs typeface="Arial"/>
              </a:rPr>
              <a:t> D. Diet quality in Canada. Health Reports 2009; 20(3):41-52.</a:t>
            </a:r>
            <a:endParaRPr lang="en-CA" sz="2600" dirty="0">
              <a:latin typeface="Arial"/>
              <a:cs typeface="Arial"/>
            </a:endParaRPr>
          </a:p>
          <a:p>
            <a:pPr lvl="0" algn="l"/>
            <a:r>
              <a:rPr lang="en-CA" sz="2600" dirty="0">
                <a:latin typeface="Arial"/>
                <a:cs typeface="Arial"/>
              </a:rPr>
              <a:t>3. Lim SS, </a:t>
            </a:r>
            <a:r>
              <a:rPr lang="en-CA" sz="2600" dirty="0" err="1">
                <a:latin typeface="Arial"/>
                <a:cs typeface="Arial"/>
              </a:rPr>
              <a:t>Vos</a:t>
            </a:r>
            <a:r>
              <a:rPr lang="en-CA" sz="2600" dirty="0">
                <a:latin typeface="Arial"/>
                <a:cs typeface="Arial"/>
              </a:rPr>
              <a:t> T, Flaxman AD. A comparative risk assessment of burden of disease and injury attributable to 67 risk factors and risk factor clusters in 21 regions, 1990-2010: a systematic analysis for the Global Burden of Disease Study 2010. Lancet. 2012;380:2224–2260. </a:t>
            </a:r>
          </a:p>
          <a:p>
            <a:pPr lvl="0" algn="l"/>
            <a:r>
              <a:rPr lang="en-US" sz="2600" dirty="0">
                <a:latin typeface="Arial"/>
                <a:cs typeface="Arial"/>
              </a:rPr>
              <a:t>4. </a:t>
            </a:r>
            <a:r>
              <a:rPr lang="en-US" sz="2600" dirty="0" err="1">
                <a:latin typeface="Arial"/>
                <a:cs typeface="Arial"/>
              </a:rPr>
              <a:t>Koot</a:t>
            </a:r>
            <a:r>
              <a:rPr lang="en-US" sz="2600" dirty="0">
                <a:latin typeface="Arial"/>
                <a:cs typeface="Arial"/>
              </a:rPr>
              <a:t> J, Andres E. The economic benefits of fruit and vegetable consumption in Canada. Canadian Journal of Public Health. 2017;108(2):E152.</a:t>
            </a:r>
            <a:endParaRPr lang="en-CA" sz="2600" dirty="0">
              <a:latin typeface="Arial"/>
              <a:cs typeface="Arial"/>
            </a:endParaRPr>
          </a:p>
          <a:p>
            <a:pPr lvl="0" algn="l"/>
            <a:r>
              <a:rPr lang="en-US" sz="2600" dirty="0">
                <a:latin typeface="Arial"/>
                <a:cs typeface="Arial"/>
              </a:rPr>
              <a:t>5. Jones AC, </a:t>
            </a:r>
            <a:r>
              <a:rPr lang="en-US" sz="2600" dirty="0" err="1">
                <a:latin typeface="Arial"/>
                <a:cs typeface="Arial"/>
              </a:rPr>
              <a:t>Veerman</a:t>
            </a:r>
            <a:r>
              <a:rPr lang="en-US" sz="2600" dirty="0">
                <a:latin typeface="Arial"/>
                <a:cs typeface="Arial"/>
              </a:rPr>
              <a:t> L, Hammond D. Health and Economic Impacts of Sugary Drinks in Canada: Research Summary. 2016.</a:t>
            </a:r>
          </a:p>
          <a:p>
            <a:pPr algn="l"/>
            <a:r>
              <a:rPr lang="en-CA" sz="2600" dirty="0" smtClean="0">
                <a:latin typeface="Arial"/>
                <a:cs typeface="Arial"/>
              </a:rPr>
              <a:t>7</a:t>
            </a:r>
            <a:r>
              <a:rPr lang="en-CA" sz="2600" dirty="0">
                <a:latin typeface="Arial"/>
                <a:cs typeface="Arial"/>
              </a:rPr>
              <a:t>. </a:t>
            </a:r>
            <a:r>
              <a:rPr lang="en-US" sz="2600" dirty="0">
                <a:latin typeface="Arial"/>
                <a:cs typeface="Arial"/>
              </a:rPr>
              <a:t>Health Canada. Reference Guide to Understanding and Using the Data – 2015 Canadian Community Health Survey: Nutrition. June 2017.</a:t>
            </a:r>
          </a:p>
          <a:p>
            <a:pPr algn="l"/>
            <a:r>
              <a:rPr lang="en-US" sz="2600" dirty="0">
                <a:latin typeface="Arial"/>
                <a:cs typeface="Arial"/>
              </a:rPr>
              <a:t>8. </a:t>
            </a:r>
            <a:r>
              <a:rPr lang="en-US" sz="2600" dirty="0" err="1"/>
              <a:t>Wodchis</a:t>
            </a:r>
            <a:r>
              <a:rPr lang="en-US" sz="2600" dirty="0"/>
              <a:t> WP, </a:t>
            </a:r>
            <a:r>
              <a:rPr lang="en-US" sz="2600" dirty="0" err="1"/>
              <a:t>Bushmeneva</a:t>
            </a:r>
            <a:r>
              <a:rPr lang="en-US" sz="2600" dirty="0"/>
              <a:t> K, </a:t>
            </a:r>
            <a:r>
              <a:rPr lang="en-US" sz="2600" dirty="0" err="1"/>
              <a:t>Nikitovic</a:t>
            </a:r>
            <a:r>
              <a:rPr lang="en-US" sz="2600" dirty="0"/>
              <a:t> M, </a:t>
            </a:r>
            <a:r>
              <a:rPr lang="en-US" sz="2600" dirty="0" err="1"/>
              <a:t>McKillop</a:t>
            </a:r>
            <a:r>
              <a:rPr lang="en-US" sz="2600" dirty="0"/>
              <a:t> I: Guidelines on Person-level Costing Using Administrative Databases in Ontario. Working Paper Series. </a:t>
            </a:r>
            <a:r>
              <a:rPr lang="en-US" sz="2600" dirty="0" err="1"/>
              <a:t>Vol</a:t>
            </a:r>
            <a:r>
              <a:rPr lang="en-US" sz="2600" dirty="0"/>
              <a:t> 1. 2013, Health System Performance Research Network, Toronto. </a:t>
            </a:r>
          </a:p>
          <a:p>
            <a:pPr algn="l"/>
            <a:r>
              <a:rPr lang="en-US" sz="2600" dirty="0">
                <a:latin typeface="Arial"/>
                <a:cs typeface="Arial"/>
              </a:rPr>
              <a:t>9. </a:t>
            </a:r>
            <a:r>
              <a:rPr lang="en-US" sz="2600" dirty="0"/>
              <a:t>Fitzpatrick T, Rosella LC, </a:t>
            </a:r>
            <a:r>
              <a:rPr lang="en-US" sz="2600" dirty="0" err="1"/>
              <a:t>Calzavara</a:t>
            </a:r>
            <a:r>
              <a:rPr lang="en-US" sz="2600" dirty="0"/>
              <a:t> A, </a:t>
            </a:r>
            <a:r>
              <a:rPr lang="en-US" sz="2600" dirty="0" err="1"/>
              <a:t>Petch</a:t>
            </a:r>
            <a:r>
              <a:rPr lang="en-US" sz="2600" dirty="0"/>
              <a:t> J, Pinto AD, Manson H, et al. Looking Beyond Income and Education. </a:t>
            </a:r>
            <a:r>
              <a:rPr lang="en-US" sz="2600" dirty="0" smtClean="0"/>
              <a:t>American Journal of Preventive Medicine. </a:t>
            </a:r>
            <a:r>
              <a:rPr lang="en-US" sz="2600" dirty="0"/>
              <a:t>2015;49(2):161-171. </a:t>
            </a:r>
            <a:endParaRPr lang="en-US" sz="2600" dirty="0">
              <a:latin typeface="Arial"/>
              <a:cs typeface="Arial"/>
            </a:endParaRPr>
          </a:p>
          <a:p>
            <a:pPr algn="l"/>
            <a:endParaRPr lang="en-US" sz="3000" dirty="0">
              <a:latin typeface="Arial"/>
              <a:cs typeface="Arial"/>
            </a:endParaRPr>
          </a:p>
          <a:p>
            <a:pPr algn="l"/>
            <a:endParaRPr lang="en-CA" sz="3200" dirty="0"/>
          </a:p>
          <a:p>
            <a:pPr lvl="0" algn="l"/>
            <a:endParaRPr lang="en-CA" sz="3000" dirty="0"/>
          </a:p>
        </p:txBody>
      </p:sp>
      <p:pic>
        <p:nvPicPr>
          <p:cNvPr id="28" name="Picture 27"/>
          <p:cNvPicPr/>
          <p:nvPr/>
        </p:nvPicPr>
        <p:blipFill>
          <a:blip r:embed="rId4"/>
          <a:stretch>
            <a:fillRect/>
          </a:stretch>
        </p:blipFill>
        <p:spPr>
          <a:xfrm>
            <a:off x="26553942" y="21073999"/>
            <a:ext cx="10455593" cy="6432342"/>
          </a:xfrm>
          <a:prstGeom prst="rect">
            <a:avLst/>
          </a:prstGeom>
        </p:spPr>
      </p:pic>
      <p:pic>
        <p:nvPicPr>
          <p:cNvPr id="6" name="Picture 2" descr="Image result for diet pattern">
            <a:extLst>
              <a:ext uri="{FF2B5EF4-FFF2-40B4-BE49-F238E27FC236}">
                <a16:creationId xmlns="" xmlns:a16="http://schemas.microsoft.com/office/drawing/2014/main" id="{228C3156-F2D2-3E4B-B4E1-A65CE5751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372" y="31546093"/>
            <a:ext cx="71374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1B499B9-86F3-4942-84E2-55AFCC0711F6}"/>
              </a:ext>
            </a:extLst>
          </p:cNvPr>
          <p:cNvSpPr/>
          <p:nvPr/>
        </p:nvSpPr>
        <p:spPr>
          <a:xfrm>
            <a:off x="2008909" y="37414622"/>
            <a:ext cx="10022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6"/>
              </a:rPr>
              <a:t>https://www.wcrf.org/int/blog/articles/2015/08/using-our-cancer-prevention-recommendations-dietary-patterns-research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0782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0782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</TotalTime>
  <Words>700</Words>
  <Application>Microsoft Macintosh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80x90cm vertical poster template</dc:title>
  <dc:creator>Ethan Shulda</dc:creator>
  <dc:description>©MegaPrint Inc. 2009</dc:description>
  <cp:lastModifiedBy>Stephanie Abou Eid</cp:lastModifiedBy>
  <cp:revision>114</cp:revision>
  <dcterms:created xsi:type="dcterms:W3CDTF">2008-12-04T00:20:37Z</dcterms:created>
  <dcterms:modified xsi:type="dcterms:W3CDTF">2018-05-04T01:46:37Z</dcterms:modified>
</cp:coreProperties>
</file>